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2" d="100"/>
          <a:sy n="42" d="100"/>
        </p:scale>
        <p:origin x="-75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8B2AD-C80F-4F0E-BBF4-9EF512C1D55C}" type="datetimeFigureOut">
              <a:rPr lang="ar-IQ" smtClean="0"/>
              <a:pPr/>
              <a:t>03/06/1439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B2D9E6F-6906-463E-BA52-87BB74E99485}"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2D8B2AD-C80F-4F0E-BBF4-9EF512C1D55C}" type="datetimeFigureOut">
              <a:rPr lang="ar-IQ" smtClean="0"/>
              <a:pPr/>
              <a:t>03/06/1439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2D9E6F-6906-463E-BA52-87BB74E9948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357166"/>
            <a:ext cx="8429684" cy="6215106"/>
          </a:xfrm>
        </p:spPr>
        <p:txBody>
          <a:bodyPr>
            <a:normAutofit fontScale="92500" lnSpcReduction="20000"/>
          </a:bodyPr>
          <a:lstStyle/>
          <a:p>
            <a:pPr algn="l" rtl="0"/>
            <a:r>
              <a:rPr lang="en-US" b="1" dirty="0">
                <a:solidFill>
                  <a:srgbClr val="FF0000"/>
                </a:solidFill>
              </a:rPr>
              <a:t>Mitosis in Onion Root Tips</a:t>
            </a:r>
            <a:endParaRPr lang="en-US" b="1" dirty="0" smtClean="0">
              <a:solidFill>
                <a:srgbClr val="FF0000"/>
              </a:solidFill>
            </a:endParaRPr>
          </a:p>
          <a:p>
            <a:pPr algn="l" rtl="0"/>
            <a:r>
              <a:rPr lang="en-US" dirty="0" smtClean="0">
                <a:solidFill>
                  <a:srgbClr val="FF0000"/>
                </a:solidFill>
              </a:rPr>
              <a:t>Aim</a:t>
            </a:r>
          </a:p>
          <a:p>
            <a:pPr algn="l" rtl="0"/>
            <a:r>
              <a:rPr lang="en-US" dirty="0" smtClean="0">
                <a:solidFill>
                  <a:schemeClr val="tx2">
                    <a:lumMod val="60000"/>
                    <a:lumOff val="40000"/>
                  </a:schemeClr>
                </a:solidFill>
              </a:rPr>
              <a:t>To understand the process and different stages of mitosis and to visualize different phases of mitosis.</a:t>
            </a:r>
          </a:p>
          <a:p>
            <a:pPr algn="l" rtl="0"/>
            <a:r>
              <a:rPr lang="en-US" dirty="0">
                <a:solidFill>
                  <a:schemeClr val="tx1"/>
                </a:solidFill>
              </a:rPr>
              <a:t>An onion root tip is a rapidly growing part of the onion and thus many cells will be in different stages of mitosis. The onion root tips can be prepared and squashed in a way that allows them to be flattened on a microscopic </a:t>
            </a:r>
            <a:r>
              <a:rPr lang="en-US" dirty="0" smtClean="0">
                <a:solidFill>
                  <a:schemeClr val="tx1"/>
                </a:solidFill>
              </a:rPr>
              <a:t>slide</a:t>
            </a:r>
          </a:p>
          <a:p>
            <a:pPr algn="l" rtl="0"/>
            <a:r>
              <a:rPr lang="en-US" dirty="0" smtClean="0">
                <a:solidFill>
                  <a:schemeClr val="tx1"/>
                </a:solidFill>
              </a:rPr>
              <a:t>so </a:t>
            </a:r>
            <a:r>
              <a:rPr lang="en-US" dirty="0">
                <a:solidFill>
                  <a:schemeClr val="tx1"/>
                </a:solidFill>
              </a:rPr>
              <a:t>that the chromosomes of individual cells can be observed easily. </a:t>
            </a:r>
            <a:endParaRPr lang="en-US" dirty="0" smtClean="0">
              <a:solidFill>
                <a:schemeClr val="tx1"/>
              </a:solidFill>
            </a:endParaRPr>
          </a:p>
          <a:p>
            <a:pPr algn="l" rtl="0"/>
            <a:r>
              <a:rPr lang="en-US" dirty="0" smtClean="0">
                <a:solidFill>
                  <a:schemeClr val="tx1"/>
                </a:solidFill>
              </a:rPr>
              <a:t>The </a:t>
            </a:r>
            <a:r>
              <a:rPr lang="en-US" dirty="0">
                <a:solidFill>
                  <a:schemeClr val="tx1"/>
                </a:solidFill>
              </a:rPr>
              <a:t>super coiled chromosomes during different stages of mitosis present in the onion root tip cells can be visualized by treating with DNA specific stains, like </a:t>
            </a:r>
            <a:r>
              <a:rPr lang="en-US" dirty="0" err="1">
                <a:solidFill>
                  <a:schemeClr val="tx1"/>
                </a:solidFill>
              </a:rPr>
              <a:t>Feulgen</a:t>
            </a:r>
            <a:r>
              <a:rPr lang="en-US" dirty="0">
                <a:solidFill>
                  <a:schemeClr val="tx1"/>
                </a:solidFill>
              </a:rPr>
              <a:t> stain and </a:t>
            </a:r>
            <a:r>
              <a:rPr lang="en-US" dirty="0" err="1">
                <a:solidFill>
                  <a:schemeClr val="tx1"/>
                </a:solidFill>
              </a:rPr>
              <a:t>Acetocarmine</a:t>
            </a:r>
            <a:r>
              <a:rPr lang="en-US" dirty="0">
                <a:solidFill>
                  <a:schemeClr val="tx1"/>
                </a:solidFill>
              </a:rPr>
              <a:t> stain.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472518" cy="5697559"/>
          </a:xfrm>
        </p:spPr>
        <p:txBody>
          <a:bodyPr>
            <a:normAutofit lnSpcReduction="10000"/>
          </a:bodyPr>
          <a:lstStyle/>
          <a:p>
            <a:pPr algn="l" rtl="0">
              <a:buNone/>
            </a:pPr>
            <a:r>
              <a:rPr lang="en-US" dirty="0" smtClean="0">
                <a:solidFill>
                  <a:schemeClr val="tx1"/>
                </a:solidFill>
              </a:rPr>
              <a:t>1- Cut the tip 5 to 8 mm from the tip of the freshly sprouted root.  Discard the rest of the root.</a:t>
            </a:r>
          </a:p>
          <a:p>
            <a:pPr algn="l" rtl="0">
              <a:buNone/>
            </a:pPr>
            <a:r>
              <a:rPr lang="en-US" dirty="0" smtClean="0">
                <a:solidFill>
                  <a:schemeClr val="tx1"/>
                </a:solidFill>
              </a:rPr>
              <a:t>2- Place the cut tip on a clean microscope slide.</a:t>
            </a:r>
          </a:p>
          <a:p>
            <a:pPr algn="l" rtl="0">
              <a:buNone/>
            </a:pPr>
            <a:r>
              <a:rPr lang="en-GB" dirty="0" smtClean="0"/>
              <a:t>3- </a:t>
            </a:r>
            <a:r>
              <a:rPr lang="en-US" dirty="0" smtClean="0">
                <a:solidFill>
                  <a:schemeClr val="tx1"/>
                </a:solidFill>
              </a:rPr>
              <a:t>Add 2-3 drops of </a:t>
            </a:r>
            <a:r>
              <a:rPr lang="en-US" dirty="0" err="1" smtClean="0">
                <a:solidFill>
                  <a:schemeClr val="tx1"/>
                </a:solidFill>
              </a:rPr>
              <a:t>acetocarmine</a:t>
            </a:r>
            <a:r>
              <a:rPr lang="en-US" dirty="0" smtClean="0">
                <a:solidFill>
                  <a:schemeClr val="tx1"/>
                </a:solidFill>
              </a:rPr>
              <a:t> stain to the slide.</a:t>
            </a:r>
          </a:p>
          <a:p>
            <a:pPr algn="l" rtl="0">
              <a:buNone/>
            </a:pPr>
            <a:r>
              <a:rPr lang="en-GB" dirty="0" smtClean="0"/>
              <a:t>4- </a:t>
            </a:r>
            <a:r>
              <a:rPr lang="en-US" dirty="0" smtClean="0">
                <a:solidFill>
                  <a:schemeClr val="tx1"/>
                </a:solidFill>
              </a:rPr>
              <a:t>Warm the slide gently over the alcohol lamp for about one minute. ( Do not allow the slide to get hot to the touch; you don't want to cook either your fingers or the root.  Do not let the root dry out).</a:t>
            </a:r>
            <a:endParaRPr lang="ar-IQ" dirty="0" smtClean="0">
              <a:solidFill>
                <a:schemeClr val="tx1"/>
              </a:solidFill>
            </a:endParaRPr>
          </a:p>
          <a:p>
            <a:pPr algn="l"/>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429684" cy="5857916"/>
          </a:xfrm>
        </p:spPr>
        <p:txBody>
          <a:bodyPr/>
          <a:lstStyle/>
          <a:p>
            <a:pPr algn="l" rtl="0"/>
            <a:endParaRPr lang="en-US" dirty="0" smtClean="0"/>
          </a:p>
          <a:p>
            <a:pPr algn="l" rtl="0">
              <a:buNone/>
            </a:pPr>
            <a:r>
              <a:rPr lang="en-US" dirty="0" smtClean="0"/>
              <a:t>5- </a:t>
            </a:r>
            <a:r>
              <a:rPr lang="en-US" dirty="0" smtClean="0"/>
              <a:t>Cover the slide with a cover slip or lens paper.</a:t>
            </a:r>
          </a:p>
          <a:p>
            <a:pPr algn="l" rtl="0">
              <a:buNone/>
            </a:pPr>
            <a:r>
              <a:rPr lang="en-US" dirty="0" smtClean="0"/>
              <a:t>6</a:t>
            </a:r>
            <a:r>
              <a:rPr lang="en-US" dirty="0" smtClean="0"/>
              <a:t>- </a:t>
            </a:r>
            <a:r>
              <a:rPr lang="en-US" dirty="0" smtClean="0"/>
              <a:t>Squash the slide with your thumb using a firm and even pressure. (Avoid squashing with such force that the cover slip breaks or slides).</a:t>
            </a:r>
          </a:p>
          <a:p>
            <a:pPr algn="l" rtl="0">
              <a:buNone/>
            </a:pPr>
            <a:r>
              <a:rPr lang="en-US" dirty="0" smtClean="0"/>
              <a:t>7</a:t>
            </a:r>
            <a:r>
              <a:rPr lang="en-US" smtClean="0"/>
              <a:t>-Observe </a:t>
            </a:r>
            <a:r>
              <a:rPr lang="en-US" dirty="0" smtClean="0"/>
              <a:t>it under a compound microscope in 10x objective. Scan and narrow down to a region containing dividing cells and switch to 40x for a better view.</a:t>
            </a:r>
          </a:p>
          <a:p>
            <a:pPr algn="l" rtl="0"/>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7"/>
            <a:ext cx="8372476" cy="2500330"/>
          </a:xfrm>
        </p:spPr>
        <p:txBody>
          <a:bodyPr>
            <a:normAutofit lnSpcReduction="10000"/>
          </a:bodyPr>
          <a:lstStyle/>
          <a:p>
            <a:pPr algn="l" rtl="0">
              <a:buNone/>
            </a:pPr>
            <a:r>
              <a:rPr lang="en-US" dirty="0"/>
              <a:t>1) </a:t>
            </a:r>
            <a:r>
              <a:rPr lang="en-US" b="1" dirty="0" err="1"/>
              <a:t>Interphase</a:t>
            </a:r>
            <a:r>
              <a:rPr lang="en-US" dirty="0"/>
              <a:t> is considered the first and last stage of plant cell division. It is the stage in which the cell is growing in size and replicating its DNA in preparation for division. The nucleus is apparent</a:t>
            </a:r>
            <a:r>
              <a:rPr lang="en-US" dirty="0" smtClean="0"/>
              <a:t>.</a:t>
            </a:r>
          </a:p>
          <a:p>
            <a:pPr algn="l" rtl="0">
              <a:buNone/>
            </a:pPr>
            <a:endParaRPr lang="en-US" dirty="0" smtClean="0"/>
          </a:p>
          <a:p>
            <a:pPr algn="l" rtl="0">
              <a:buNone/>
            </a:pPr>
            <a:endParaRPr lang="ar-IQ" dirty="0"/>
          </a:p>
        </p:txBody>
      </p:sp>
      <p:pic>
        <p:nvPicPr>
          <p:cNvPr id="1029" name="Picture 5" descr="C:\Users\computer dent\Desktop\interphase.jpg"/>
          <p:cNvPicPr>
            <a:picLocks noChangeAspect="1" noChangeArrowheads="1"/>
          </p:cNvPicPr>
          <p:nvPr/>
        </p:nvPicPr>
        <p:blipFill>
          <a:blip r:embed="rId2" cstate="print"/>
          <a:srcRect/>
          <a:stretch>
            <a:fillRect/>
          </a:stretch>
        </p:blipFill>
        <p:spPr bwMode="auto">
          <a:xfrm>
            <a:off x="5143504" y="2571744"/>
            <a:ext cx="3219453" cy="407193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7"/>
            <a:ext cx="8372476" cy="2000264"/>
          </a:xfrm>
        </p:spPr>
        <p:txBody>
          <a:bodyPr>
            <a:normAutofit lnSpcReduction="10000"/>
          </a:bodyPr>
          <a:lstStyle/>
          <a:p>
            <a:pPr algn="l" rtl="0">
              <a:buNone/>
            </a:pPr>
            <a:r>
              <a:rPr lang="en-US" b="1" dirty="0" smtClean="0"/>
              <a:t>2- Prophase</a:t>
            </a:r>
            <a:r>
              <a:rPr lang="en-US" dirty="0"/>
              <a:t>. During Prophase the nuclear envelope starts to break down and all the chromosomes start to coil up in the center of the cell.</a:t>
            </a:r>
            <a:endParaRPr lang="ar-IQ" dirty="0"/>
          </a:p>
        </p:txBody>
      </p:sp>
      <p:pic>
        <p:nvPicPr>
          <p:cNvPr id="3074" name="Picture 2" descr="http://www.microscopy-uk.org.uk/mag/imgnov04macro/prophase.jpg"/>
          <p:cNvPicPr>
            <a:picLocks noChangeAspect="1" noChangeArrowheads="1"/>
          </p:cNvPicPr>
          <p:nvPr/>
        </p:nvPicPr>
        <p:blipFill>
          <a:blip r:embed="rId2" cstate="print"/>
          <a:srcRect/>
          <a:stretch>
            <a:fillRect/>
          </a:stretch>
        </p:blipFill>
        <p:spPr bwMode="auto">
          <a:xfrm>
            <a:off x="4929190" y="2143116"/>
            <a:ext cx="3317395" cy="450059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7"/>
            <a:ext cx="8372476" cy="1714512"/>
          </a:xfrm>
        </p:spPr>
        <p:txBody>
          <a:bodyPr>
            <a:normAutofit fontScale="92500" lnSpcReduction="20000"/>
          </a:bodyPr>
          <a:lstStyle/>
          <a:p>
            <a:pPr algn="l" rtl="0">
              <a:buNone/>
            </a:pPr>
            <a:r>
              <a:rPr lang="en-US" b="1" dirty="0" smtClean="0"/>
              <a:t>3- Metaphase</a:t>
            </a:r>
            <a:r>
              <a:rPr lang="en-US" dirty="0"/>
              <a:t> is the middle stage at which point all the chromosome pairs line up in the center of the cell along spindle fibers that pull to either side of the cell.</a:t>
            </a:r>
            <a:endParaRPr lang="ar-IQ" dirty="0"/>
          </a:p>
        </p:txBody>
      </p:sp>
      <p:pic>
        <p:nvPicPr>
          <p:cNvPr id="2050" name="Picture 2" descr="http://www.microscopy-uk.org.uk/mag/imgnov04macro/metaphase.jpg"/>
          <p:cNvPicPr>
            <a:picLocks noChangeAspect="1" noChangeArrowheads="1"/>
          </p:cNvPicPr>
          <p:nvPr/>
        </p:nvPicPr>
        <p:blipFill>
          <a:blip r:embed="rId2" cstate="print"/>
          <a:srcRect/>
          <a:stretch>
            <a:fillRect/>
          </a:stretch>
        </p:blipFill>
        <p:spPr bwMode="auto">
          <a:xfrm>
            <a:off x="5286380" y="2071677"/>
            <a:ext cx="2862263" cy="439596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5"/>
            <a:ext cx="8401080" cy="1571636"/>
          </a:xfrm>
        </p:spPr>
        <p:txBody>
          <a:bodyPr/>
          <a:lstStyle/>
          <a:p>
            <a:pPr algn="l" rtl="0">
              <a:buNone/>
            </a:pPr>
            <a:r>
              <a:rPr lang="en-GB" b="1" dirty="0" smtClean="0"/>
              <a:t>4- </a:t>
            </a:r>
            <a:r>
              <a:rPr lang="en-US" b="1" dirty="0" smtClean="0"/>
              <a:t>Anaphase</a:t>
            </a:r>
            <a:r>
              <a:rPr lang="en-US" b="1" dirty="0"/>
              <a:t>. </a:t>
            </a:r>
            <a:r>
              <a:rPr lang="en-US" dirty="0"/>
              <a:t>The spindle fibers become shorter and pull each chromosome pair apart to the opposite ends of the cell.</a:t>
            </a:r>
            <a:endParaRPr lang="ar-IQ" dirty="0"/>
          </a:p>
        </p:txBody>
      </p:sp>
      <p:pic>
        <p:nvPicPr>
          <p:cNvPr id="19458" name="Picture 2" descr="http://www.microscopy-uk.org.uk/mag/imgnov04macro/anaphase.jpg"/>
          <p:cNvPicPr>
            <a:picLocks noChangeAspect="1" noChangeArrowheads="1"/>
          </p:cNvPicPr>
          <p:nvPr/>
        </p:nvPicPr>
        <p:blipFill>
          <a:blip r:embed="rId2" cstate="print"/>
          <a:srcRect/>
          <a:stretch>
            <a:fillRect/>
          </a:stretch>
        </p:blipFill>
        <p:spPr bwMode="auto">
          <a:xfrm>
            <a:off x="5357818" y="2143116"/>
            <a:ext cx="2933701" cy="450568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7"/>
            <a:ext cx="8329642" cy="1643074"/>
          </a:xfrm>
        </p:spPr>
        <p:txBody>
          <a:bodyPr>
            <a:normAutofit fontScale="92500" lnSpcReduction="20000"/>
          </a:bodyPr>
          <a:lstStyle/>
          <a:p>
            <a:pPr algn="l" rtl="0">
              <a:buNone/>
            </a:pPr>
            <a:r>
              <a:rPr lang="en-US" b="1" dirty="0" smtClean="0"/>
              <a:t>5- </a:t>
            </a:r>
            <a:r>
              <a:rPr lang="en-US" b="1" dirty="0" err="1" smtClean="0"/>
              <a:t>Telophase</a:t>
            </a:r>
            <a:r>
              <a:rPr lang="en-US" b="1" dirty="0"/>
              <a:t>. </a:t>
            </a:r>
            <a:r>
              <a:rPr lang="en-US" dirty="0"/>
              <a:t>The final stage of cell replication</a:t>
            </a:r>
            <a:r>
              <a:rPr lang="en-US" dirty="0" smtClean="0"/>
              <a:t>. The </a:t>
            </a:r>
            <a:r>
              <a:rPr lang="en-US" dirty="0"/>
              <a:t>nuclear envelope is reformed. </a:t>
            </a:r>
            <a:r>
              <a:rPr lang="en-US" i="1" dirty="0" err="1"/>
              <a:t>Cytokinesis</a:t>
            </a:r>
            <a:r>
              <a:rPr lang="en-US" dirty="0"/>
              <a:t> takes place. A new cell wall is created down the center and two daughter cells are formed.</a:t>
            </a:r>
            <a:endParaRPr lang="ar-IQ" dirty="0"/>
          </a:p>
        </p:txBody>
      </p:sp>
      <p:pic>
        <p:nvPicPr>
          <p:cNvPr id="20482" name="Picture 2" descr="http://www.microscopy-uk.org.uk/mag/imgnov04macro/telephase.jpg"/>
          <p:cNvPicPr>
            <a:picLocks noChangeAspect="1" noChangeArrowheads="1"/>
          </p:cNvPicPr>
          <p:nvPr/>
        </p:nvPicPr>
        <p:blipFill>
          <a:blip r:embed="rId2" cstate="print"/>
          <a:srcRect/>
          <a:stretch>
            <a:fillRect/>
          </a:stretch>
        </p:blipFill>
        <p:spPr bwMode="auto">
          <a:xfrm>
            <a:off x="5500694" y="2285992"/>
            <a:ext cx="2790825" cy="42862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lstStyle/>
          <a:p>
            <a:pPr algn="ctr" rtl="0">
              <a:buNone/>
            </a:pPr>
            <a:endParaRPr lang="en-GB" dirty="0" smtClean="0"/>
          </a:p>
          <a:p>
            <a:pPr algn="ctr" rtl="0">
              <a:buNone/>
            </a:pPr>
            <a:endParaRPr lang="en-GB" dirty="0" smtClean="0"/>
          </a:p>
          <a:p>
            <a:pPr algn="ctr" rtl="0">
              <a:buNone/>
            </a:pPr>
            <a:endParaRPr lang="en-GB" smtClean="0"/>
          </a:p>
          <a:p>
            <a:pPr algn="ctr" rtl="0">
              <a:buNone/>
            </a:pPr>
            <a:r>
              <a:rPr lang="en-GB" smtClean="0"/>
              <a:t>Thanks</a:t>
            </a:r>
            <a:endParaRPr lang="ar-IQ"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238</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 dent</dc:creator>
  <cp:lastModifiedBy>computer dent</cp:lastModifiedBy>
  <cp:revision>10</cp:revision>
  <dcterms:created xsi:type="dcterms:W3CDTF">2018-02-17T17:08:52Z</dcterms:created>
  <dcterms:modified xsi:type="dcterms:W3CDTF">2018-02-18T04:53:09Z</dcterms:modified>
</cp:coreProperties>
</file>